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38" r:id="rId1"/>
  </p:sldMasterIdLst>
  <p:sldIdLst>
    <p:sldId id="256" r:id="rId2"/>
    <p:sldId id="257" r:id="rId3"/>
    <p:sldId id="268" r:id="rId4"/>
    <p:sldId id="258" r:id="rId5"/>
    <p:sldId id="267" r:id="rId6"/>
    <p:sldId id="259" r:id="rId7"/>
    <p:sldId id="260" r:id="rId8"/>
    <p:sldId id="266" r:id="rId9"/>
    <p:sldId id="265" r:id="rId10"/>
    <p:sldId id="269" r:id="rId11"/>
    <p:sldId id="261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827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1582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8659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590943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00171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88880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53904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29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713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987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275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300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58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800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507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205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99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2056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39" r:id="rId1"/>
    <p:sldLayoutId id="2147484040" r:id="rId2"/>
    <p:sldLayoutId id="2147484041" r:id="rId3"/>
    <p:sldLayoutId id="2147484042" r:id="rId4"/>
    <p:sldLayoutId id="2147484043" r:id="rId5"/>
    <p:sldLayoutId id="2147484044" r:id="rId6"/>
    <p:sldLayoutId id="2147484045" r:id="rId7"/>
    <p:sldLayoutId id="2147484046" r:id="rId8"/>
    <p:sldLayoutId id="2147484047" r:id="rId9"/>
    <p:sldLayoutId id="2147484048" r:id="rId10"/>
    <p:sldLayoutId id="2147484049" r:id="rId11"/>
    <p:sldLayoutId id="2147484050" r:id="rId12"/>
    <p:sldLayoutId id="2147484051" r:id="rId13"/>
    <p:sldLayoutId id="2147484052" r:id="rId14"/>
    <p:sldLayoutId id="2147484053" r:id="rId15"/>
    <p:sldLayoutId id="2147484054" r:id="rId16"/>
    <p:sldLayoutId id="2147484055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33FCB-D698-417F-8D5B-BD0CE8ED1B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SLOPE OF POPULATION REGRESSION 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8F7F06-18CB-415A-A920-2CE523AD3E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68457" y="5546904"/>
            <a:ext cx="2986211" cy="688796"/>
          </a:xfrm>
        </p:spPr>
        <p:txBody>
          <a:bodyPr>
            <a:noAutofit/>
          </a:bodyPr>
          <a:lstStyle/>
          <a:p>
            <a:r>
              <a:rPr lang="en-IN" sz="2400" dirty="0">
                <a:latin typeface="Bahnschrift SemiLight" panose="020B0502040204020203" pitchFamily="34" charset="0"/>
              </a:rPr>
              <a:t>MADHUMITHA . S</a:t>
            </a:r>
          </a:p>
          <a:p>
            <a:r>
              <a:rPr lang="en-IN" sz="2400" dirty="0">
                <a:latin typeface="Bahnschrift SemiLight" panose="020B0502040204020203" pitchFamily="34" charset="0"/>
              </a:rPr>
              <a:t>19PW13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FFD0134-444B-4CC8-BD9E-513220CBDA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46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37"/>
    </mc:Choice>
    <mc:Fallback xmlns="">
      <p:transition spd="slow" advTm="20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89130-BAC6-47EE-A59C-04235DC4C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Standardizing the regression coefficient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40DDC-1CCD-466C-8480-E434982EF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Where</a:t>
            </a:r>
          </a:p>
          <a:p>
            <a:pPr marL="0" indent="0">
              <a:buNone/>
            </a:pPr>
            <a:r>
              <a:rPr lang="en-IN" dirty="0"/>
              <a:t>	b     = slope of the fitted regression line</a:t>
            </a:r>
          </a:p>
          <a:p>
            <a:pPr marL="0" indent="0">
              <a:buNone/>
            </a:pPr>
            <a:r>
              <a:rPr lang="en-IN" dirty="0"/>
              <a:t>	B </a:t>
            </a:r>
            <a:r>
              <a:rPr lang="en-IN" baseline="-45000" dirty="0"/>
              <a:t>H0</a:t>
            </a:r>
            <a:r>
              <a:rPr lang="en-IN" dirty="0"/>
              <a:t> = actual slope hypothesised for the population</a:t>
            </a:r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err="1"/>
              <a:t>s</a:t>
            </a:r>
            <a:r>
              <a:rPr lang="en-IN" baseline="-45000" dirty="0" err="1"/>
              <a:t>b</a:t>
            </a:r>
            <a:r>
              <a:rPr lang="en-IN" baseline="-45000" dirty="0"/>
              <a:t>        </a:t>
            </a:r>
            <a:r>
              <a:rPr lang="en-IN" dirty="0"/>
              <a:t>= standard error of regression coefficient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11D3E6-BB01-48FE-858A-3DA9D94B4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9950" y="2129441"/>
            <a:ext cx="2986087" cy="2177167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2C58C91-AA38-48AD-8079-E5E03943F5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863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61"/>
    </mc:Choice>
    <mc:Fallback>
      <p:transition spd="slow" advTm="42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A4E67-1028-4092-978D-56BEE132B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283" y="646131"/>
            <a:ext cx="7958331" cy="1077229"/>
          </a:xfrm>
        </p:spPr>
        <p:txBody>
          <a:bodyPr/>
          <a:lstStyle/>
          <a:p>
            <a:r>
              <a:rPr lang="en-IN" dirty="0"/>
              <a:t>Conducting the hypothesis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DDB34-153A-44AB-B378-2E78F4FD5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283" y="2095501"/>
            <a:ext cx="10475542" cy="4867274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Suppose we have a reason to conduct the test for hypothesis at a 10% level of significance .because we have 6 observations in our sample </a:t>
            </a:r>
            <a:r>
              <a:rPr lang="en-IN" dirty="0" err="1"/>
              <a:t>data,we</a:t>
            </a:r>
            <a:r>
              <a:rPr lang="en-IN" dirty="0"/>
              <a:t> know that we have n-2 =4 degrees of freedom,</a:t>
            </a:r>
          </a:p>
          <a:p>
            <a:r>
              <a:rPr lang="en-IN" dirty="0"/>
              <a:t>From the t table we see that the appropriate t value is 2.132</a:t>
            </a:r>
          </a:p>
          <a:p>
            <a:r>
              <a:rPr lang="en-IN" dirty="0"/>
              <a:t>We are concerned whether b(the slope of sample regression line) is significantly different from B(the hypothesised slope of the population regression line). Thus, this is a two tailed test and the critical values are (-2.132,2.132)</a:t>
            </a:r>
          </a:p>
          <a:p>
            <a:r>
              <a:rPr lang="en-IN" dirty="0"/>
              <a:t>The standardized regression coefficient is -0.217 ,which is inside the acceptance region for our hypothesis test</a:t>
            </a:r>
          </a:p>
          <a:p>
            <a:r>
              <a:rPr lang="en-IN" dirty="0" err="1"/>
              <a:t>Therefore,we</a:t>
            </a:r>
            <a:r>
              <a:rPr lang="en-IN" dirty="0"/>
              <a:t> accept the null hypothesis B=2.1</a:t>
            </a:r>
          </a:p>
          <a:p>
            <a:pPr marL="0" indent="0">
              <a:buNone/>
            </a:pPr>
            <a:r>
              <a:rPr lang="en-IN" u="sng" dirty="0">
                <a:solidFill>
                  <a:schemeClr val="bg1"/>
                </a:solidFill>
              </a:rPr>
              <a:t>Conclusion:</a:t>
            </a:r>
          </a:p>
          <a:p>
            <a:r>
              <a:rPr lang="en-IN" dirty="0"/>
              <a:t>Thus there is not enough difference between b and 2.1 for us to conclude that B has changed from its historical </a:t>
            </a:r>
            <a:r>
              <a:rPr lang="en-IN" dirty="0" err="1"/>
              <a:t>value,because</a:t>
            </a:r>
            <a:r>
              <a:rPr lang="en-IN" dirty="0"/>
              <a:t> of this we feel that each additional million dollar spent on RND still increases annual profits by about 2.1 million dollars as it has in the past.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4DC221A-63B5-4C05-9357-8450703C1A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522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914"/>
    </mc:Choice>
    <mc:Fallback>
      <p:transition spd="slow" advTm="73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1BBA9-9B52-4CC8-BA9F-EF9629C33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8350" y="731856"/>
            <a:ext cx="5226614" cy="1077229"/>
          </a:xfrm>
        </p:spPr>
        <p:txBody>
          <a:bodyPr/>
          <a:lstStyle/>
          <a:p>
            <a:r>
              <a:rPr lang="en-IN" dirty="0"/>
              <a:t>Confidence interval of 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CFFE2-EA3B-4E7D-9126-960621C93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1124" y="1438275"/>
            <a:ext cx="9458325" cy="5203825"/>
          </a:xfrm>
        </p:spPr>
        <p:txBody>
          <a:bodyPr>
            <a:normAutofit/>
          </a:bodyPr>
          <a:lstStyle/>
          <a:p>
            <a:endParaRPr lang="en-IN" sz="2800" dirty="0"/>
          </a:p>
          <a:p>
            <a:endParaRPr lang="en-IN" sz="2800" dirty="0"/>
          </a:p>
          <a:p>
            <a:r>
              <a:rPr lang="en-IN" sz="2800" dirty="0"/>
              <a:t>In the same way that b is a point estimate of  </a:t>
            </a:r>
            <a:r>
              <a:rPr lang="en-IN" sz="2800" dirty="0" err="1"/>
              <a:t>B,such</a:t>
            </a:r>
            <a:r>
              <a:rPr lang="en-IN" sz="2800" dirty="0"/>
              <a:t> confidence intervals are interval estimates of B.</a:t>
            </a:r>
          </a:p>
          <a:p>
            <a:r>
              <a:rPr lang="en-IN" sz="2800" dirty="0"/>
              <a:t>Assuming we know values of b , s(b) , t</a:t>
            </a:r>
          </a:p>
          <a:p>
            <a:pPr marL="0" indent="0">
              <a:buNone/>
            </a:pPr>
            <a:r>
              <a:rPr lang="en-IN" sz="2800" dirty="0"/>
              <a:t>	confidence interval = ( b + t *</a:t>
            </a:r>
            <a:r>
              <a:rPr lang="en-IN" sz="2800" dirty="0" err="1"/>
              <a:t>s</a:t>
            </a:r>
            <a:r>
              <a:rPr lang="en-IN" sz="2800" baseline="-38000" dirty="0" err="1"/>
              <a:t>b</a:t>
            </a:r>
            <a:r>
              <a:rPr lang="en-IN" sz="2800" baseline="-38000" dirty="0"/>
              <a:t>  </a:t>
            </a:r>
            <a:r>
              <a:rPr lang="en-IN" sz="2800" dirty="0"/>
              <a:t>,  b - t *</a:t>
            </a:r>
            <a:r>
              <a:rPr lang="en-IN" sz="2800" dirty="0" err="1"/>
              <a:t>s</a:t>
            </a:r>
            <a:r>
              <a:rPr lang="en-IN" sz="2800" baseline="-38000" dirty="0" err="1"/>
              <a:t>b</a:t>
            </a:r>
            <a:r>
              <a:rPr lang="en-IN" sz="2800" baseline="-38000" dirty="0"/>
              <a:t> </a:t>
            </a:r>
            <a:r>
              <a:rPr lang="en-IN" sz="2800" dirty="0"/>
              <a:t>)</a:t>
            </a:r>
          </a:p>
          <a:p>
            <a:r>
              <a:rPr lang="en-IN" sz="2800" dirty="0"/>
              <a:t>b + t(</a:t>
            </a:r>
            <a:r>
              <a:rPr lang="en-IN" sz="2800" dirty="0" err="1"/>
              <a:t>s</a:t>
            </a:r>
            <a:r>
              <a:rPr lang="en-IN" sz="2800" baseline="-38000" dirty="0" err="1"/>
              <a:t>b</a:t>
            </a:r>
            <a:r>
              <a:rPr lang="en-IN" sz="2800" dirty="0"/>
              <a:t>) = 2 + 2.132*0.46</a:t>
            </a:r>
          </a:p>
          <a:p>
            <a:pPr marL="0" indent="0">
              <a:buNone/>
            </a:pPr>
            <a:r>
              <a:rPr lang="en-IN" sz="2800" dirty="0"/>
              <a:t>	   = 2.981   - upper limit</a:t>
            </a:r>
          </a:p>
          <a:p>
            <a:r>
              <a:rPr lang="en-IN" sz="2800" dirty="0"/>
              <a:t>b - t(</a:t>
            </a:r>
            <a:r>
              <a:rPr lang="en-IN" sz="2800" dirty="0" err="1"/>
              <a:t>s</a:t>
            </a:r>
            <a:r>
              <a:rPr lang="en-IN" sz="2800" baseline="-38000" dirty="0" err="1"/>
              <a:t>b</a:t>
            </a:r>
            <a:r>
              <a:rPr lang="en-IN" sz="2800" dirty="0"/>
              <a:t>) = 2 - 2.132*0.46</a:t>
            </a:r>
          </a:p>
          <a:p>
            <a:pPr marL="0" indent="0">
              <a:buNone/>
            </a:pPr>
            <a:r>
              <a:rPr lang="en-IN" sz="2800" dirty="0"/>
              <a:t>	   = 1.019   - lower limit</a:t>
            </a:r>
          </a:p>
          <a:p>
            <a:endParaRPr lang="en-IN" sz="2800" dirty="0"/>
          </a:p>
          <a:p>
            <a:endParaRPr lang="en-IN" sz="2800" dirty="0"/>
          </a:p>
          <a:p>
            <a:pPr marL="0" indent="0">
              <a:buNone/>
            </a:pPr>
            <a:endParaRPr lang="en-IN" sz="2800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6CEB2C4-B004-4DC2-B52A-D7535752B4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922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17"/>
    </mc:Choice>
    <mc:Fallback>
      <p:transition spd="slow" advTm="44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59623-31DD-49F0-9C6B-DFB29EC3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Interpreting the confidence interval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AD936-C827-4B80-B289-65C07B075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6571" y="3042784"/>
            <a:ext cx="9613861" cy="3599316"/>
          </a:xfrm>
        </p:spPr>
        <p:txBody>
          <a:bodyPr>
            <a:normAutofit/>
          </a:bodyPr>
          <a:lstStyle/>
          <a:p>
            <a:r>
              <a:rPr lang="en-IN" sz="2800" dirty="0"/>
              <a:t>In the situation we are 90% confident that the true value of B lies between 1.019 and 2.981 that is ,each additional million dollar spent on research and development increases annual profits by some amount between 1.02 million and 2.98 million dollars.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CB428B4-8086-4AB5-B36B-34B768B2FA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386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42"/>
    </mc:Choice>
    <mc:Fallback>
      <p:transition spd="slow" advTm="42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9F6F-3C43-451D-B9EB-75B79C505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Difference between true regression equation and the one estimated from the sample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6FD2B-6620-4CD5-BA77-A05928256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10302004" cy="4305227"/>
          </a:xfrm>
        </p:spPr>
        <p:txBody>
          <a:bodyPr>
            <a:normAutofit/>
          </a:bodyPr>
          <a:lstStyle/>
          <a:p>
            <a:r>
              <a:rPr lang="en-IN" sz="2800" dirty="0"/>
              <a:t>The regression line is derived from the sample and not from the entire </a:t>
            </a:r>
            <a:r>
              <a:rPr lang="en-IN" sz="2800" dirty="0" err="1"/>
              <a:t>population.As</a:t>
            </a:r>
            <a:r>
              <a:rPr lang="en-IN" sz="2800" dirty="0"/>
              <a:t> a </a:t>
            </a:r>
            <a:r>
              <a:rPr lang="en-IN" sz="2800" dirty="0" err="1"/>
              <a:t>result,we</a:t>
            </a:r>
            <a:r>
              <a:rPr lang="en-IN" sz="2800" dirty="0"/>
              <a:t> don’t expect the true regression line equation  -&gt; Y = A+ BX (true regression line) to be same as the equation estimated from the sample observations  ( y = a+ </a:t>
            </a:r>
            <a:r>
              <a:rPr lang="en-IN" sz="2800" dirty="0" err="1"/>
              <a:t>bx</a:t>
            </a:r>
            <a:r>
              <a:rPr lang="en-IN" sz="2800" dirty="0"/>
              <a:t>)</a:t>
            </a:r>
          </a:p>
          <a:p>
            <a:r>
              <a:rPr lang="en-IN" sz="2800" dirty="0" err="1"/>
              <a:t>Thus,we</a:t>
            </a:r>
            <a:r>
              <a:rPr lang="en-IN" sz="2800" dirty="0"/>
              <a:t> use the value of b to test hypothesis about the value of B</a:t>
            </a:r>
          </a:p>
          <a:p>
            <a:pPr marL="0" indent="0">
              <a:buNone/>
            </a:pPr>
            <a:endParaRPr lang="en-IN" sz="2800" dirty="0"/>
          </a:p>
          <a:p>
            <a:pPr marL="0" indent="0">
              <a:buNone/>
            </a:pPr>
            <a:r>
              <a:rPr lang="en-IN" sz="2800" dirty="0"/>
              <a:t>	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89AE4A6-867A-4B0D-8648-FE4A0F18EC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58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29"/>
    </mc:Choice>
    <mc:Fallback xmlns="">
      <p:transition spd="slow" advTm="40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865CD-B259-49FF-805F-0707E0A3F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Testing a hypothesis about B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3685651-133F-4822-B337-6A747ED4A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5B37FCD8-CC4F-46E4-849B-C7ED31521C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813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11"/>
    </mc:Choice>
    <mc:Fallback xmlns="">
      <p:transition spd="slow" advTm="12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2F3E-AF3C-47FA-B0AA-B99948C33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6" y="720092"/>
            <a:ext cx="7950984" cy="1081705"/>
          </a:xfrm>
        </p:spPr>
        <p:txBody>
          <a:bodyPr/>
          <a:lstStyle/>
          <a:p>
            <a:r>
              <a:rPr lang="en-IN" dirty="0"/>
              <a:t>Annual expenditure problem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5B83C5C-E86B-4406-9D76-BB0D71E42CB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35902418"/>
              </p:ext>
            </p:extLst>
          </p:nvPr>
        </p:nvGraphicFramePr>
        <p:xfrm>
          <a:off x="752475" y="2582847"/>
          <a:ext cx="5810251" cy="34369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2581">
                  <a:extLst>
                    <a:ext uri="{9D8B030D-6E8A-4147-A177-3AD203B41FA5}">
                      <a16:colId xmlns:a16="http://schemas.microsoft.com/office/drawing/2014/main" val="1723618295"/>
                    </a:ext>
                  </a:extLst>
                </a:gridCol>
                <a:gridCol w="1643090">
                  <a:extLst>
                    <a:ext uri="{9D8B030D-6E8A-4147-A177-3AD203B41FA5}">
                      <a16:colId xmlns:a16="http://schemas.microsoft.com/office/drawing/2014/main" val="3805602260"/>
                    </a:ext>
                  </a:extLst>
                </a:gridCol>
                <a:gridCol w="1497055">
                  <a:extLst>
                    <a:ext uri="{9D8B030D-6E8A-4147-A177-3AD203B41FA5}">
                      <a16:colId xmlns:a16="http://schemas.microsoft.com/office/drawing/2014/main" val="1928365596"/>
                    </a:ext>
                  </a:extLst>
                </a:gridCol>
                <a:gridCol w="785169">
                  <a:extLst>
                    <a:ext uri="{9D8B030D-6E8A-4147-A177-3AD203B41FA5}">
                      <a16:colId xmlns:a16="http://schemas.microsoft.com/office/drawing/2014/main" val="355778773"/>
                    </a:ext>
                  </a:extLst>
                </a:gridCol>
                <a:gridCol w="722356">
                  <a:extLst>
                    <a:ext uri="{9D8B030D-6E8A-4147-A177-3AD203B41FA5}">
                      <a16:colId xmlns:a16="http://schemas.microsoft.com/office/drawing/2014/main" val="4290985038"/>
                    </a:ext>
                  </a:extLst>
                </a:gridCol>
              </a:tblGrid>
              <a:tr h="776083"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Year</a:t>
                      </a:r>
                    </a:p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(n=6)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Expenditure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Annual profit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XY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</a:t>
                      </a:r>
                      <a:r>
                        <a:rPr lang="en-IN" baseline="45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2492" marR="62492"/>
                </a:tc>
                <a:extLst>
                  <a:ext uri="{0D108BD9-81ED-4DB2-BD59-A6C34878D82A}">
                    <a16:rowId xmlns:a16="http://schemas.microsoft.com/office/drawing/2014/main" val="841535430"/>
                  </a:ext>
                </a:extLst>
              </a:tr>
              <a:tr h="443476"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1995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155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</a:p>
                  </a:txBody>
                  <a:tcPr marL="62492" marR="62492"/>
                </a:tc>
                <a:extLst>
                  <a:ext uri="{0D108BD9-81ED-4DB2-BD59-A6C34878D82A}">
                    <a16:rowId xmlns:a16="http://schemas.microsoft.com/office/drawing/2014/main" val="3979566146"/>
                  </a:ext>
                </a:extLst>
              </a:tr>
              <a:tr h="443476"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1994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440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121</a:t>
                      </a:r>
                    </a:p>
                  </a:txBody>
                  <a:tcPr marL="62492" marR="62492"/>
                </a:tc>
                <a:extLst>
                  <a:ext uri="{0D108BD9-81ED-4DB2-BD59-A6C34878D82A}">
                    <a16:rowId xmlns:a16="http://schemas.microsoft.com/office/drawing/2014/main" val="2819950432"/>
                  </a:ext>
                </a:extLst>
              </a:tr>
              <a:tr h="443476"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1993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120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</a:p>
                  </a:txBody>
                  <a:tcPr marL="62492" marR="62492"/>
                </a:tc>
                <a:extLst>
                  <a:ext uri="{0D108BD9-81ED-4DB2-BD59-A6C34878D82A}">
                    <a16:rowId xmlns:a16="http://schemas.microsoft.com/office/drawing/2014/main" val="540491739"/>
                  </a:ext>
                </a:extLst>
              </a:tr>
              <a:tr h="443476"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1992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34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170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</a:p>
                  </a:txBody>
                  <a:tcPr marL="62492" marR="62492"/>
                </a:tc>
                <a:extLst>
                  <a:ext uri="{0D108BD9-81ED-4DB2-BD59-A6C34878D82A}">
                    <a16:rowId xmlns:a16="http://schemas.microsoft.com/office/drawing/2014/main" val="369791540"/>
                  </a:ext>
                </a:extLst>
              </a:tr>
              <a:tr h="443476"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1991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75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marL="62492" marR="62492"/>
                </a:tc>
                <a:extLst>
                  <a:ext uri="{0D108BD9-81ED-4DB2-BD59-A6C34878D82A}">
                    <a16:rowId xmlns:a16="http://schemas.microsoft.com/office/drawing/2014/main" val="2132123453"/>
                  </a:ext>
                </a:extLst>
              </a:tr>
              <a:tr h="443476"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1990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</a:t>
                      </a:r>
                    </a:p>
                  </a:txBody>
                  <a:tcPr marL="62492" marR="62492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62492" marR="62492"/>
                </a:tc>
                <a:extLst>
                  <a:ext uri="{0D108BD9-81ED-4DB2-BD59-A6C34878D82A}">
                    <a16:rowId xmlns:a16="http://schemas.microsoft.com/office/drawing/2014/main" val="4037251673"/>
                  </a:ext>
                </a:extLst>
              </a:tr>
            </a:tbl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D93889A-0602-470B-8C42-B0CFD852D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26300" y="2823208"/>
            <a:ext cx="4133850" cy="3314700"/>
          </a:xfrm>
        </p:spPr>
        <p:txBody>
          <a:bodyPr>
            <a:normAutofit/>
          </a:bodyPr>
          <a:lstStyle/>
          <a:p>
            <a:pPr marL="342900" indent="-342900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∑x=30</a:t>
            </a:r>
          </a:p>
          <a:p>
            <a:pPr marL="342900" indent="-342900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∑y=180</a:t>
            </a:r>
          </a:p>
          <a:p>
            <a:pPr marL="342900" indent="-342900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∑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xy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=1000</a:t>
            </a:r>
          </a:p>
          <a:p>
            <a:pPr marL="342900" indent="-342900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∑x</a:t>
            </a:r>
            <a:r>
              <a:rPr lang="en-IN" baseline="4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=200</a:t>
            </a:r>
          </a:p>
          <a:p>
            <a:pPr marL="342900" indent="-342900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(∑x)/n = 5</a:t>
            </a:r>
          </a:p>
          <a:p>
            <a:pPr marL="342900" indent="-342900"/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(∑y)/n = 30</a:t>
            </a:r>
          </a:p>
          <a:p>
            <a:endParaRPr lang="en-IN" baseline="4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48FC229-DCAC-49FB-9DE5-1AC6EDD552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08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86"/>
    </mc:Choice>
    <mc:Fallback xmlns="">
      <p:transition spd="slow" advTm="23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AF5C8FC-675A-4FD6-B3D8-38A300875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844" y="800101"/>
            <a:ext cx="9376856" cy="923920"/>
          </a:xfrm>
        </p:spPr>
        <p:txBody>
          <a:bodyPr>
            <a:normAutofit fontScale="90000"/>
          </a:bodyPr>
          <a:lstStyle/>
          <a:p>
            <a:r>
              <a:rPr lang="en-IN" dirty="0"/>
              <a:t>Calculating intercept and slope of the </a:t>
            </a:r>
            <a:br>
              <a:rPr lang="en-IN" dirty="0"/>
            </a:br>
            <a:r>
              <a:rPr lang="en-IN" dirty="0"/>
              <a:t>regression line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F0BE7FC-8E6C-429A-BDDF-325872EAF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1393" y="1318260"/>
            <a:ext cx="7315200" cy="5120640"/>
          </a:xfrm>
        </p:spPr>
        <p:txBody>
          <a:bodyPr>
            <a:noAutofit/>
          </a:bodyPr>
          <a:lstStyle/>
          <a:p>
            <a:endParaRPr lang="en-IN" sz="2400" dirty="0">
              <a:latin typeface="Bahnschrift SemiLight" panose="020B0502040204020203" pitchFamily="34" charset="0"/>
            </a:endParaRPr>
          </a:p>
          <a:p>
            <a:endParaRPr lang="en-IN" sz="2400" dirty="0">
              <a:latin typeface="Bahnschrift SemiLight" panose="020B0502040204020203" pitchFamily="34" charset="0"/>
            </a:endParaRPr>
          </a:p>
          <a:p>
            <a:pPr marL="0" indent="0">
              <a:buNone/>
            </a:pPr>
            <a:r>
              <a:rPr lang="en-IN" dirty="0">
                <a:latin typeface="Bahnschrift SemiLight" panose="020B0502040204020203" pitchFamily="34" charset="0"/>
              </a:rPr>
              <a:t>b = </a:t>
            </a:r>
            <a:r>
              <a:rPr lang="en-IN" dirty="0">
                <a:latin typeface="Bahnschrift SemiLight" panose="020B0502040204020203" pitchFamily="34" charset="0"/>
                <a:cs typeface="Arial" panose="020B0604020202020204" pitchFamily="34" charset="0"/>
              </a:rPr>
              <a:t>∑</a:t>
            </a:r>
            <a:r>
              <a:rPr lang="en-IN" dirty="0" err="1">
                <a:latin typeface="Bahnschrift SemiLight" panose="020B0502040204020203" pitchFamily="34" charset="0"/>
                <a:cs typeface="Arial" panose="020B0604020202020204" pitchFamily="34" charset="0"/>
              </a:rPr>
              <a:t>xy</a:t>
            </a:r>
            <a:r>
              <a:rPr lang="en-IN" dirty="0">
                <a:latin typeface="Bahnschrift SemiLight" panose="020B0502040204020203" pitchFamily="34" charset="0"/>
                <a:cs typeface="Arial" panose="020B0604020202020204" pitchFamily="34" charset="0"/>
              </a:rPr>
              <a:t> – x * (∑x /n)(∑y /n)</a:t>
            </a:r>
          </a:p>
          <a:p>
            <a:pPr marL="0" indent="0">
              <a:buNone/>
            </a:pPr>
            <a:r>
              <a:rPr lang="en-IN" dirty="0">
                <a:latin typeface="Bahnschrift SemiLight" panose="020B0502040204020203" pitchFamily="34" charset="0"/>
                <a:cs typeface="Arial" panose="020B0604020202020204" pitchFamily="34" charset="0"/>
              </a:rPr>
              <a:t> 	∑x</a:t>
            </a:r>
            <a:r>
              <a:rPr lang="en-IN" baseline="45000" dirty="0">
                <a:latin typeface="Bahnschrift SemiLight" panose="020B0502040204020203" pitchFamily="34" charset="0"/>
                <a:cs typeface="Arial" panose="020B0604020202020204" pitchFamily="34" charset="0"/>
              </a:rPr>
              <a:t>2</a:t>
            </a:r>
            <a:r>
              <a:rPr lang="en-IN" dirty="0">
                <a:latin typeface="Bahnschrift SemiLight" panose="020B0502040204020203" pitchFamily="34" charset="0"/>
                <a:cs typeface="Arial" panose="020B0604020202020204" pitchFamily="34" charset="0"/>
              </a:rPr>
              <a:t>  - n*(∑x /n)</a:t>
            </a:r>
            <a:r>
              <a:rPr lang="en-IN" baseline="45000" dirty="0">
                <a:latin typeface="Bahnschrift SemiLight" panose="020B0502040204020203" pitchFamily="34" charset="0"/>
                <a:cs typeface="Arial" panose="020B0604020202020204" pitchFamily="34" charset="0"/>
              </a:rPr>
              <a:t>2</a:t>
            </a:r>
          </a:p>
          <a:p>
            <a:pPr marL="0" indent="0">
              <a:buNone/>
            </a:pPr>
            <a:r>
              <a:rPr lang="en-IN" sz="2400" baseline="45000" dirty="0">
                <a:latin typeface="Bahnschrift SemiLight" panose="020B0502040204020203" pitchFamily="34" charset="0"/>
                <a:cs typeface="Arial" panose="020B0604020202020204" pitchFamily="34" charset="0"/>
              </a:rPr>
              <a:t>       </a:t>
            </a:r>
          </a:p>
          <a:p>
            <a:pPr marL="0" indent="0">
              <a:buNone/>
            </a:pPr>
            <a:r>
              <a:rPr lang="en-IN" sz="2400" baseline="45000" dirty="0">
                <a:latin typeface="Bahnschrift SemiLight" panose="020B0502040204020203" pitchFamily="34" charset="0"/>
                <a:cs typeface="Arial" panose="020B0604020202020204" pitchFamily="34" charset="0"/>
              </a:rPr>
              <a:t>	</a:t>
            </a:r>
            <a:r>
              <a:rPr lang="en-IN" sz="3600" baseline="45000" dirty="0">
                <a:latin typeface="Bahnschrift SemiLight" panose="020B0502040204020203" pitchFamily="34" charset="0"/>
                <a:cs typeface="Arial" panose="020B0604020202020204" pitchFamily="34" charset="0"/>
              </a:rPr>
              <a:t> =   1000 – 900</a:t>
            </a:r>
          </a:p>
          <a:p>
            <a:pPr marL="0" indent="0">
              <a:buNone/>
            </a:pPr>
            <a:r>
              <a:rPr lang="en-IN" sz="3600" baseline="45000" dirty="0">
                <a:latin typeface="Bahnschrift SemiLight" panose="020B0502040204020203" pitchFamily="34" charset="0"/>
                <a:cs typeface="Arial" panose="020B0604020202020204" pitchFamily="34" charset="0"/>
              </a:rPr>
              <a:t>                  200 – 150</a:t>
            </a:r>
          </a:p>
          <a:p>
            <a:pPr marL="0" indent="0">
              <a:buNone/>
            </a:pPr>
            <a:r>
              <a:rPr lang="en-IN" sz="3600" baseline="45000" dirty="0">
                <a:latin typeface="Bahnschrift SemiLight" panose="020B0502040204020203" pitchFamily="34" charset="0"/>
                <a:cs typeface="Arial" panose="020B0604020202020204" pitchFamily="34" charset="0"/>
              </a:rPr>
              <a:t>                 =  100/50 = 2</a:t>
            </a:r>
          </a:p>
          <a:p>
            <a:r>
              <a:rPr lang="en-IN" dirty="0">
                <a:latin typeface="Bahnschrift SemiLight" panose="020B0502040204020203" pitchFamily="34" charset="0"/>
                <a:cs typeface="Arial" panose="020B0604020202020204" pitchFamily="34" charset="0"/>
              </a:rPr>
              <a:t>a=  ∑y /n-b* ∑x /n = 30 – 10 =20</a:t>
            </a:r>
          </a:p>
          <a:p>
            <a:endParaRPr lang="en-IN" sz="2400" baseline="45000" dirty="0">
              <a:latin typeface="Bahnschrift SemiLight" panose="020B050204020402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IN" sz="4000" baseline="45000" dirty="0" err="1">
                <a:latin typeface="Bahnschrift SemiLight" panose="020B0502040204020203" pitchFamily="34" charset="0"/>
                <a:cs typeface="Arial" panose="020B0604020202020204" pitchFamily="34" charset="0"/>
              </a:rPr>
              <a:t>Thus,Ỹ</a:t>
            </a:r>
            <a:r>
              <a:rPr lang="en-IN" sz="4000" baseline="45000" dirty="0">
                <a:latin typeface="Bahnschrift SemiLight" panose="020B0502040204020203" pitchFamily="34" charset="0"/>
                <a:cs typeface="Arial" panose="020B0604020202020204" pitchFamily="34" charset="0"/>
              </a:rPr>
              <a:t> = a + </a:t>
            </a:r>
            <a:r>
              <a:rPr lang="en-IN" sz="4000" baseline="45000" dirty="0" err="1">
                <a:latin typeface="Bahnschrift SemiLight" panose="020B0502040204020203" pitchFamily="34" charset="0"/>
                <a:cs typeface="Arial" panose="020B0604020202020204" pitchFamily="34" charset="0"/>
              </a:rPr>
              <a:t>bx</a:t>
            </a:r>
            <a:r>
              <a:rPr lang="en-IN" sz="4000" baseline="45000" dirty="0">
                <a:latin typeface="Bahnschrift SemiLight" panose="020B0502040204020203" pitchFamily="34" charset="0"/>
                <a:cs typeface="Arial" panose="020B0604020202020204" pitchFamily="34" charset="0"/>
              </a:rPr>
              <a:t> = 20 + 2x  </a:t>
            </a:r>
          </a:p>
          <a:p>
            <a:pPr marL="0" indent="0">
              <a:buNone/>
            </a:pPr>
            <a:endParaRPr lang="en-IN" sz="2400" baseline="45000" dirty="0">
              <a:latin typeface="Bahnschrift SemiLight" panose="020B050204020402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sz="2400" baseline="45000" dirty="0">
              <a:latin typeface="Bahnschrift SemiLight" panose="020B0502040204020203" pitchFamily="34" charset="0"/>
              <a:cs typeface="Arial" panose="020B0604020202020204" pitchFamily="34" charset="0"/>
            </a:endParaRPr>
          </a:p>
          <a:p>
            <a:pPr marL="0" indent="0" algn="r">
              <a:buNone/>
            </a:pPr>
            <a:endParaRPr lang="en-IN" sz="2400" u="sng" baseline="45000" dirty="0">
              <a:latin typeface="Bahnschrift SemiLight" panose="020B050204020402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sz="2400" baseline="45000" dirty="0">
              <a:latin typeface="Bahnschrift SemiLight" panose="020B050204020402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sz="2400" baseline="45000" dirty="0">
              <a:latin typeface="Bahnschrift SemiLight" panose="020B050204020402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sz="2400" baseline="45000" dirty="0">
              <a:latin typeface="Bahnschrift SemiLight" panose="020B050204020402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sz="2400" baseline="45000" dirty="0">
              <a:latin typeface="Bahnschrift SemiLight" panose="020B050204020402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sz="2400" baseline="45000" dirty="0">
              <a:latin typeface="Bahnschrift SemiLight" panose="020B050204020402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sz="2400" baseline="45000" dirty="0">
              <a:latin typeface="Bahnschrift SemiLight" panose="020B050204020402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sz="2400" baseline="45000" dirty="0">
              <a:latin typeface="Bahnschrift SemiLight" panose="020B0502040204020203" pitchFamily="34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8B9F805-D170-453B-B248-23C0B1421252}"/>
              </a:ext>
            </a:extLst>
          </p:cNvPr>
          <p:cNvCxnSpPr>
            <a:cxnSpLocks/>
          </p:cNvCxnSpPr>
          <p:nvPr/>
        </p:nvCxnSpPr>
        <p:spPr>
          <a:xfrm>
            <a:off x="2383368" y="2666887"/>
            <a:ext cx="31718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B2BABD1-1893-4724-8C8F-101FB7D24BC5}"/>
              </a:ext>
            </a:extLst>
          </p:cNvPr>
          <p:cNvCxnSpPr>
            <a:cxnSpLocks/>
          </p:cNvCxnSpPr>
          <p:nvPr/>
        </p:nvCxnSpPr>
        <p:spPr>
          <a:xfrm>
            <a:off x="3264430" y="3667125"/>
            <a:ext cx="13551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30C73BF-5FF9-40A9-88E5-9FD75B9537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7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441"/>
    </mc:Choice>
    <mc:Fallback xmlns="">
      <p:transition spd="slow" advTm="62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67709-8B72-4197-9B6C-96075EE9C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833" y="808056"/>
            <a:ext cx="7958331" cy="1077229"/>
          </a:xfrm>
        </p:spPr>
        <p:txBody>
          <a:bodyPr/>
          <a:lstStyle/>
          <a:p>
            <a:r>
              <a:rPr lang="en-IN" dirty="0"/>
              <a:t>Testing of hypothesis about 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A8BAC-CC02-4880-A754-E6791B102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10178179" cy="4406827"/>
          </a:xfrm>
        </p:spPr>
        <p:txBody>
          <a:bodyPr>
            <a:normAutofit/>
          </a:bodyPr>
          <a:lstStyle/>
          <a:p>
            <a:r>
              <a:rPr lang="en-IN" sz="2400" dirty="0"/>
              <a:t>To understand this process, return to the problem that related annual expenditures for research and development to profits.</a:t>
            </a:r>
          </a:p>
          <a:p>
            <a:r>
              <a:rPr lang="en-IN" sz="2400" dirty="0"/>
              <a:t>We pointed out that b=2.the first step is to find some value for B to compare with b=2.</a:t>
            </a:r>
          </a:p>
          <a:p>
            <a:r>
              <a:rPr lang="en-IN" sz="2400" dirty="0"/>
              <a:t>Hypothesis:</a:t>
            </a:r>
          </a:p>
          <a:p>
            <a:r>
              <a:rPr lang="en-IN" sz="2400" dirty="0"/>
              <a:t>Suppose that over extended past period of time the slope of relationship between x and y was 2.1,to test whether this is still the case we could define the hypothesis as</a:t>
            </a:r>
          </a:p>
          <a:p>
            <a:pPr marL="0" indent="0">
              <a:buNone/>
            </a:pPr>
            <a:r>
              <a:rPr lang="en-IN" sz="2400" dirty="0"/>
              <a:t>	H0 : B = 2.1</a:t>
            </a:r>
          </a:p>
          <a:p>
            <a:pPr marL="0" indent="0">
              <a:buNone/>
            </a:pPr>
            <a:r>
              <a:rPr lang="en-IN" sz="2400" dirty="0"/>
              <a:t>	H1 : B ≠ 2.1</a:t>
            </a:r>
            <a:endParaRPr lang="en-IN" sz="2400" strike="sngStrik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A7F95CF-4A15-4C70-86A8-EA5EA7FC75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31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747"/>
    </mc:Choice>
    <mc:Fallback xmlns="">
      <p:transition spd="slow" advTm="457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F1DE4-9577-479D-A832-875A480AF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943" y="703281"/>
            <a:ext cx="9608114" cy="1077229"/>
          </a:xfrm>
        </p:spPr>
        <p:txBody>
          <a:bodyPr/>
          <a:lstStyle/>
          <a:p>
            <a:r>
              <a:rPr lang="en-IN" dirty="0"/>
              <a:t>Standard error of the regression coefficient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4B158-ABC4-4247-81F1-63FD2B4B2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4" y="2190751"/>
            <a:ext cx="11229975" cy="5057774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In </a:t>
            </a:r>
            <a:r>
              <a:rPr lang="en-IN" dirty="0" err="1"/>
              <a:t>effect,we</a:t>
            </a:r>
            <a:r>
              <a:rPr lang="en-IN" dirty="0"/>
              <a:t> are testing to learn whether current data indicate that b has changed from historical value of 2.1. To find the tests statistic for B its necessary to find the standard error of the regression coefficient</a:t>
            </a:r>
          </a:p>
          <a:p>
            <a:r>
              <a:rPr lang="en-IN" dirty="0" err="1"/>
              <a:t>Here,the</a:t>
            </a:r>
            <a:r>
              <a:rPr lang="en-IN" dirty="0"/>
              <a:t> regression coefficient we are working with is </a:t>
            </a:r>
            <a:r>
              <a:rPr lang="en-IN" dirty="0" err="1"/>
              <a:t>b,the</a:t>
            </a:r>
            <a:r>
              <a:rPr lang="en-IN" dirty="0"/>
              <a:t> standard error of this coefficient is denoted S(e)</a:t>
            </a:r>
          </a:p>
          <a:p>
            <a:r>
              <a:rPr lang="en-IN" dirty="0"/>
              <a:t>Standard error of b</a:t>
            </a:r>
          </a:p>
          <a:p>
            <a:pPr marL="0" indent="0">
              <a:buNone/>
            </a:pPr>
            <a:r>
              <a:rPr lang="en-IN" dirty="0"/>
              <a:t>	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Where</a:t>
            </a:r>
          </a:p>
          <a:p>
            <a:pPr marL="0" indent="0">
              <a:buNone/>
            </a:pPr>
            <a:r>
              <a:rPr lang="en-IN" dirty="0"/>
              <a:t> s(b)=standard error of regression coefficient</a:t>
            </a:r>
          </a:p>
          <a:p>
            <a:pPr marL="0" indent="0">
              <a:buNone/>
            </a:pPr>
            <a:r>
              <a:rPr lang="en-IN" dirty="0"/>
              <a:t>S(e)=standard error of the estimate</a:t>
            </a:r>
          </a:p>
          <a:p>
            <a:pPr marL="0" indent="0">
              <a:buNone/>
            </a:pPr>
            <a:r>
              <a:rPr lang="en-IN" dirty="0"/>
              <a:t>X=values of independent variable</a:t>
            </a:r>
          </a:p>
          <a:p>
            <a:pPr marL="0" indent="0">
              <a:buNone/>
            </a:pPr>
            <a:r>
              <a:rPr lang="en-IN" dirty="0"/>
              <a:t>N=no of data points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7C4011-5D64-4750-8E7E-1D5935698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3287" y="4172140"/>
            <a:ext cx="2752725" cy="847725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9C3AFF12-E646-45C7-BC61-57B486CB20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068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03"/>
    </mc:Choice>
    <mc:Fallback xmlns="">
      <p:transition spd="slow" advTm="60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F2C4C-3AED-4CAE-ABD5-AE2876345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58" y="567548"/>
            <a:ext cx="7958331" cy="1077229"/>
          </a:xfrm>
        </p:spPr>
        <p:txBody>
          <a:bodyPr/>
          <a:lstStyle/>
          <a:p>
            <a:r>
              <a:rPr lang="en-IN" dirty="0"/>
              <a:t>Calculating s(e)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67CFD-1FE0-4C93-839B-98D70D532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6393" y="92583"/>
            <a:ext cx="7315200" cy="5120640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pPr lvl="1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1D45ED-7963-4B93-A9A3-318FB4420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3725" y="2200275"/>
            <a:ext cx="5248275" cy="413385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FCD7C27-F433-4C37-A867-9C54A273CF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07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714"/>
    </mc:Choice>
    <mc:Fallback xmlns="">
      <p:transition spd="slow" advTm="56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D1AD8-2F7A-4DFE-906A-F0EDAED2E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-104774"/>
            <a:ext cx="3290006" cy="1437610"/>
          </a:xfrm>
        </p:spPr>
        <p:txBody>
          <a:bodyPr>
            <a:normAutofit/>
          </a:bodyPr>
          <a:lstStyle/>
          <a:p>
            <a:r>
              <a:rPr lang="en-IN" sz="4800" baseline="-98000" dirty="0"/>
              <a:t>Calculating s(b)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1B08C61-7FD6-4728-A718-1F578A79F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675273" y="2438400"/>
            <a:ext cx="5240001" cy="422909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6F92446-C75E-45E6-B524-1182E178D7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759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80"/>
    </mc:Choice>
    <mc:Fallback xmlns="">
      <p:transition spd="slow" advTm="23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1102</TotalTime>
  <Words>824</Words>
  <Application>Microsoft Office PowerPoint</Application>
  <PresentationFormat>Widescreen</PresentationFormat>
  <Paragraphs>125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Bahnschrift SemiLight</vt:lpstr>
      <vt:lpstr>Trebuchet MS</vt:lpstr>
      <vt:lpstr>Berlin</vt:lpstr>
      <vt:lpstr>SLOPE OF POPULATION REGRESSION LINE</vt:lpstr>
      <vt:lpstr>Difference between true regression equation and the one estimated from the sample</vt:lpstr>
      <vt:lpstr>Testing a hypothesis about B</vt:lpstr>
      <vt:lpstr>Annual expenditure problem</vt:lpstr>
      <vt:lpstr>Calculating intercept and slope of the  regression line</vt:lpstr>
      <vt:lpstr>Testing of hypothesis about B</vt:lpstr>
      <vt:lpstr>Standard error of the regression coefficient</vt:lpstr>
      <vt:lpstr>Calculating s(e)</vt:lpstr>
      <vt:lpstr>Calculating s(b)</vt:lpstr>
      <vt:lpstr>Standardizing the regression coefficient</vt:lpstr>
      <vt:lpstr>Conducting the hypothesis test</vt:lpstr>
      <vt:lpstr>Confidence interval of B</vt:lpstr>
      <vt:lpstr>Interpreting the confidence interval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Slope of the population regression line</dc:title>
  <dc:creator>Madhu</dc:creator>
  <cp:lastModifiedBy> </cp:lastModifiedBy>
  <cp:revision>37</cp:revision>
  <dcterms:created xsi:type="dcterms:W3CDTF">2020-03-16T01:06:24Z</dcterms:created>
  <dcterms:modified xsi:type="dcterms:W3CDTF">2020-04-07T09:57:05Z</dcterms:modified>
</cp:coreProperties>
</file>

<file path=docProps/thumbnail.jpeg>
</file>